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14"/>
  </p:notesMasterIdLst>
  <p:sldIdLst>
    <p:sldId id="256" r:id="rId5"/>
    <p:sldId id="366" r:id="rId6"/>
    <p:sldId id="258" r:id="rId7"/>
    <p:sldId id="257" r:id="rId8"/>
    <p:sldId id="259" r:id="rId9"/>
    <p:sldId id="399" r:id="rId10"/>
    <p:sldId id="400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86978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4AB4-1987-4ADD-B2BC-D8018779725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D797-41E6-437D-AA1E-8B9D32D8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Everyone plays a role in the Safety Culture at Caltech. 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Being engaged through</a:t>
            </a:r>
            <a:r>
              <a:rPr lang="en-US" baseline="0" dirty="0"/>
              <a:t> discussion, improving safety, and receiving training all contributes to the overall safety in your lab. 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baseline="0" dirty="0"/>
              <a:t>Since lab work is typically independent, a safe lab starts with You!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fld id="{07FF8173-E570-BA42-A45A-4C3BC0AD9C66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5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EHS overall role is to support safe science</a:t>
            </a:r>
            <a:r>
              <a:rPr lang="en-US" baseline="0" dirty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4D797-41E6-437D-AA1E-8B9D32D83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 defTabSz="895838">
              <a:buFont typeface="Arial" panose="020B0604020202020204" pitchFamily="34" charset="0"/>
              <a:buChar char="•"/>
              <a:defRPr/>
            </a:pPr>
            <a:r>
              <a:rPr lang="en-US" dirty="0"/>
              <a:t>To determine what training is needed from the Safety Office, please refer to the Training Requirements</a:t>
            </a:r>
            <a:r>
              <a:rPr lang="en-US" baseline="0" dirty="0"/>
              <a:t> for Researchers Matrix.  </a:t>
            </a:r>
          </a:p>
          <a:p>
            <a:pPr marL="167970" indent="-167970" defTabSz="895838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You are currently taking Lab Safety Orientation, which is required and is listed on this Matrix</a:t>
            </a:r>
          </a:p>
          <a:p>
            <a:pPr marL="167970" indent="-167970" defTabSz="895838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 hazards you are working with in the lab will dictate which training(s) you will need.  </a:t>
            </a:r>
          </a:p>
          <a:p>
            <a:pPr marL="167970" indent="-167970" defTabSz="895838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This matrix is available on the Safety website.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68A3-B849-445C-8979-24FBDF03DE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</a:t>
            </a:r>
            <a:r>
              <a:rPr lang="en-US" baseline="0" dirty="0"/>
              <a:t> any injury or safety incident by calling x5000 from a campus phone or 626-395-5000 from your cell phone anytime, 24 hours a day, 365 days a year.  We encourage everyone to put the phone number in their cell phones for easy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calling x5000, be prepared to provide some basic information to the dispatcher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Also remember to inform your supervisor after reporting to x5000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568A3-B849-445C-8979-24FBDF03DE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9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4D797-41E6-437D-AA1E-8B9D32D834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3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2AE3-33F5-CB4A-8F18-4A2C376179C1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100C-E46F-1741-9046-9C10E26E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40D6-BCD8-2342-9FA5-A37AB6D38B92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7FB2-0B93-1440-B316-F7D077EA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13D6-B863-1F4E-B254-78445707283B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ABE6-2591-534D-804A-AA2321DD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E3F2-7A94-D144-AE3E-C350078456B8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AF06-2ECC-0542-AEF2-0C72032D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3A5A-49D2-124B-822B-D0A61136BEBA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CEB2-ABCE-0C4D-9008-F1E2A5CA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8B70-DE7E-484D-9649-53DD626C5424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8B50-CD79-DC41-AC08-5CB27CEFC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0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6C30-3091-FD4A-92B6-8C1F33D17235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3C21-AC88-014D-8E4F-1842E284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D172-0DF9-1B45-B7DC-702877866F64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0C11-08F6-C245-996C-67C089C8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3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5EFD-0AC6-B449-A2DA-D28D79027907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D24F-1CA9-1C40-A2AF-210F0E20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9855-D0BF-0C47-95BA-497FAF79D83E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803D-01C2-3141-BF9F-21544A82D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8B94-9A51-B54D-9E90-4C531983117A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34554-C3D8-0E49-9E77-80598B4C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5112AE3-33F5-CB4A-8F18-4A2C376179C1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03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A8F040D6-BCD8-2342-9FA5-A37AB6D38B92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ED007FB2-0B93-1440-B316-F7D077EA6BD9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5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B9A513D6-B863-1F4E-B254-78445707283B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309ABE6-2591-534D-804A-AA2321DD1FD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31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BD55E3F2-7A94-D144-AE3E-C350078456B8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6E2FAF06-2ECC-0542-AEF2-0C72032D3865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8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8DF3A5A-49D2-124B-822B-D0A61136BEBA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F42CEB2-ABCE-0C4D-9008-F1E2A5CADA67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14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A0688B70-DE7E-484D-9649-53DD626C5424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646B8B50-CD79-DC41-AC08-5CB27CEFC99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5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12536C30-3091-FD4A-92B6-8C1F33D17235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C2F3C21-AC88-014D-8E4F-1842E2844B39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1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1556D172-0DF9-1B45-B7DC-702877866F64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DE70C11-08F6-C245-996C-67C089C8904D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8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B9715EFD-0AC6-B449-A2DA-D28D79027907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9C1AD24F-1CA9-1C40-A2AF-210F0E20D345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9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AD29855-D0BF-0C47-95BA-497FAF79D83E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6EAC803D-01C2-3141-BF9F-21544A82DFB4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0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2F68B94-9A51-B54D-9E90-4C531983117A}" type="datetimeFigureOut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4/12/2024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B134554-C3D8-0E49-9E77-80598B4CBADE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79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2635903A-8057-493C-87BB-FC904B382214}" type="datetimeFigureOut">
              <a:rPr lang="en-US" smtClean="0">
                <a:solidFill>
                  <a:prstClr val="black"/>
                </a:solidFill>
              </a:rPr>
              <a:pPr/>
              <a:t>4/12/2024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F266AA3-18B7-4EB8-8A35-DF53D0C74B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rgbClr val="005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9DB84DDA-E5B3-4148-B05F-51A399C09D8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en-US" sz="4000" b="1" kern="1200" cap="none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759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0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5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350"/>
            </a:lvl4pPr>
            <a:lvl5pPr>
              <a:defRPr sz="135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5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35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35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6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9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5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35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2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2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5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35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2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2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4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5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3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1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5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5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2E3E47-C0CA-43B6-BC5F-13B1D45B154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0C3DA0-8B31-4A41-8ECE-88E0AD9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3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C8E9-F42C-4F2F-A330-171CA8B8BDA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B713-4740-4BD8-B00C-E45AE3EB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5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7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siladke@caltech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fety@caltec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fety@caltech.edu" TargetMode="External"/><Relationship Id="rId2" Type="http://schemas.openxmlformats.org/officeDocument/2006/relationships/hyperlink" Target="http://www.safety.caltech.edu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549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Nate Siladke, Ph.D.</a:t>
            </a:r>
          </a:p>
          <a:p>
            <a:r>
              <a:rPr lang="en-US" dirty="0"/>
              <a:t>Director of Research Safety/Chemical Hygiene Officer</a:t>
            </a:r>
          </a:p>
          <a:p>
            <a:r>
              <a:rPr lang="en-US" b="1" dirty="0">
                <a:hlinkClick r:id="rId2"/>
              </a:rPr>
              <a:t>nsiladke@caltech.edu</a:t>
            </a:r>
            <a:endParaRPr lang="en-US" b="1" dirty="0"/>
          </a:p>
          <a:p>
            <a:r>
              <a:rPr lang="en-US" b="1" dirty="0"/>
              <a:t>626.395.6727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0098" y="1698171"/>
            <a:ext cx="6865354" cy="898463"/>
            <a:chOff x="1020098" y="1698171"/>
            <a:chExt cx="6865354" cy="8984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D6DBAE-ED5A-48B1-BDAF-CFF1AAABA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87" r="59303" b="-1"/>
            <a:stretch/>
          </p:blipFill>
          <p:spPr>
            <a:xfrm>
              <a:off x="1020098" y="1698171"/>
              <a:ext cx="2768131" cy="89846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607358" y="1989574"/>
              <a:ext cx="4278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Environmental Health and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00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 Is Everyone’s Responsibility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028A3B-7D38-4DC3-8BC8-A0ABDB60DF11}"/>
              </a:ext>
            </a:extLst>
          </p:cNvPr>
          <p:cNvGrpSpPr/>
          <p:nvPr/>
        </p:nvGrpSpPr>
        <p:grpSpPr>
          <a:xfrm>
            <a:off x="1612664" y="1598906"/>
            <a:ext cx="1822990" cy="918028"/>
            <a:chOff x="1612664" y="1598906"/>
            <a:chExt cx="1738088" cy="846956"/>
          </a:xfrm>
        </p:grpSpPr>
        <p:sp>
          <p:nvSpPr>
            <p:cNvPr id="18" name="Freeform 17"/>
            <p:cNvSpPr/>
            <p:nvPr/>
          </p:nvSpPr>
          <p:spPr>
            <a:xfrm>
              <a:off x="1612664" y="1598906"/>
              <a:ext cx="1738088" cy="846956"/>
            </a:xfrm>
            <a:custGeom>
              <a:avLst/>
              <a:gdLst>
                <a:gd name="connsiteX0" fmla="*/ 0 w 1738088"/>
                <a:gd name="connsiteY0" fmla="*/ 84696 h 846956"/>
                <a:gd name="connsiteX1" fmla="*/ 84696 w 1738088"/>
                <a:gd name="connsiteY1" fmla="*/ 0 h 846956"/>
                <a:gd name="connsiteX2" fmla="*/ 1653392 w 1738088"/>
                <a:gd name="connsiteY2" fmla="*/ 0 h 846956"/>
                <a:gd name="connsiteX3" fmla="*/ 1738088 w 1738088"/>
                <a:gd name="connsiteY3" fmla="*/ 84696 h 846956"/>
                <a:gd name="connsiteX4" fmla="*/ 1738088 w 1738088"/>
                <a:gd name="connsiteY4" fmla="*/ 762260 h 846956"/>
                <a:gd name="connsiteX5" fmla="*/ 1653392 w 1738088"/>
                <a:gd name="connsiteY5" fmla="*/ 846956 h 846956"/>
                <a:gd name="connsiteX6" fmla="*/ 84696 w 1738088"/>
                <a:gd name="connsiteY6" fmla="*/ 846956 h 846956"/>
                <a:gd name="connsiteX7" fmla="*/ 0 w 1738088"/>
                <a:gd name="connsiteY7" fmla="*/ 762260 h 846956"/>
                <a:gd name="connsiteX8" fmla="*/ 0 w 1738088"/>
                <a:gd name="connsiteY8" fmla="*/ 84696 h 84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088" h="846956">
                  <a:moveTo>
                    <a:pt x="0" y="84696"/>
                  </a:moveTo>
                  <a:cubicBezTo>
                    <a:pt x="0" y="37920"/>
                    <a:pt x="37920" y="0"/>
                    <a:pt x="84696" y="0"/>
                  </a:cubicBezTo>
                  <a:lnTo>
                    <a:pt x="1653392" y="0"/>
                  </a:lnTo>
                  <a:cubicBezTo>
                    <a:pt x="1700168" y="0"/>
                    <a:pt x="1738088" y="37920"/>
                    <a:pt x="1738088" y="84696"/>
                  </a:cubicBezTo>
                  <a:lnTo>
                    <a:pt x="1738088" y="762260"/>
                  </a:lnTo>
                  <a:cubicBezTo>
                    <a:pt x="1738088" y="809036"/>
                    <a:pt x="1700168" y="846956"/>
                    <a:pt x="1653392" y="846956"/>
                  </a:cubicBezTo>
                  <a:lnTo>
                    <a:pt x="84696" y="846956"/>
                  </a:lnTo>
                  <a:cubicBezTo>
                    <a:pt x="37920" y="846956"/>
                    <a:pt x="0" y="809036"/>
                    <a:pt x="0" y="762260"/>
                  </a:cubicBezTo>
                  <a:lnTo>
                    <a:pt x="0" y="8469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3371" tIns="283684" rIns="71945" bIns="71945" numCol="1" spcCol="1270" anchor="t" anchorCtr="0">
              <a:noAutofit/>
            </a:bodyPr>
            <a:lstStyle/>
            <a:p>
              <a:pPr marL="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2664" y="1613724"/>
              <a:ext cx="1736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/>
                </a:rPr>
                <a:t>Make safety a part of your research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2749150" y="1868098"/>
            <a:ext cx="1847720" cy="1837511"/>
          </a:xfrm>
          <a:custGeom>
            <a:avLst/>
            <a:gdLst>
              <a:gd name="connsiteX0" fmla="*/ 0 w 1761666"/>
              <a:gd name="connsiteY0" fmla="*/ 1695255 h 1695255"/>
              <a:gd name="connsiteX1" fmla="*/ 1761666 w 1761666"/>
              <a:gd name="connsiteY1" fmla="*/ 0 h 1695255"/>
              <a:gd name="connsiteX2" fmla="*/ 1761666 w 1761666"/>
              <a:gd name="connsiteY2" fmla="*/ 1695255 h 1695255"/>
              <a:gd name="connsiteX3" fmla="*/ 0 w 1761666"/>
              <a:gd name="connsiteY3" fmla="*/ 1695255 h 169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666" h="1695255">
                <a:moveTo>
                  <a:pt x="0" y="1695255"/>
                </a:moveTo>
                <a:cubicBezTo>
                  <a:pt x="0" y="758992"/>
                  <a:pt x="788725" y="0"/>
                  <a:pt x="1761666" y="0"/>
                </a:cubicBezTo>
                <a:lnTo>
                  <a:pt x="1761666" y="1695255"/>
                </a:lnTo>
                <a:lnTo>
                  <a:pt x="0" y="169525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996" tIns="624545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latin typeface="Helvetica Neue"/>
              </a:rPr>
              <a:t>You</a:t>
            </a:r>
            <a:r>
              <a:rPr lang="en-US" sz="1600" b="1" kern="1200" dirty="0">
                <a:latin typeface="Helvetica Neue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2A0090-3CEE-42E5-8AF2-B67B934CE6AC}"/>
              </a:ext>
            </a:extLst>
          </p:cNvPr>
          <p:cNvGrpSpPr/>
          <p:nvPr/>
        </p:nvGrpSpPr>
        <p:grpSpPr>
          <a:xfrm>
            <a:off x="1612664" y="1565184"/>
            <a:ext cx="6045436" cy="4429216"/>
            <a:chOff x="1612664" y="1565184"/>
            <a:chExt cx="5763881" cy="4013133"/>
          </a:xfrm>
        </p:grpSpPr>
        <p:sp>
          <p:nvSpPr>
            <p:cNvPr id="17" name="Freeform 16"/>
            <p:cNvSpPr/>
            <p:nvPr/>
          </p:nvSpPr>
          <p:spPr>
            <a:xfrm>
              <a:off x="1612664" y="4663917"/>
              <a:ext cx="1828800" cy="914400"/>
            </a:xfrm>
            <a:custGeom>
              <a:avLst/>
              <a:gdLst>
                <a:gd name="connsiteX0" fmla="*/ 0 w 1738088"/>
                <a:gd name="connsiteY0" fmla="*/ 84696 h 846956"/>
                <a:gd name="connsiteX1" fmla="*/ 84696 w 1738088"/>
                <a:gd name="connsiteY1" fmla="*/ 0 h 846956"/>
                <a:gd name="connsiteX2" fmla="*/ 1653392 w 1738088"/>
                <a:gd name="connsiteY2" fmla="*/ 0 h 846956"/>
                <a:gd name="connsiteX3" fmla="*/ 1738088 w 1738088"/>
                <a:gd name="connsiteY3" fmla="*/ 84696 h 846956"/>
                <a:gd name="connsiteX4" fmla="*/ 1738088 w 1738088"/>
                <a:gd name="connsiteY4" fmla="*/ 762260 h 846956"/>
                <a:gd name="connsiteX5" fmla="*/ 1653392 w 1738088"/>
                <a:gd name="connsiteY5" fmla="*/ 846956 h 846956"/>
                <a:gd name="connsiteX6" fmla="*/ 84696 w 1738088"/>
                <a:gd name="connsiteY6" fmla="*/ 846956 h 846956"/>
                <a:gd name="connsiteX7" fmla="*/ 0 w 1738088"/>
                <a:gd name="connsiteY7" fmla="*/ 762260 h 846956"/>
                <a:gd name="connsiteX8" fmla="*/ 0 w 1738088"/>
                <a:gd name="connsiteY8" fmla="*/ 84696 h 84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088" h="846956">
                  <a:moveTo>
                    <a:pt x="0" y="84696"/>
                  </a:moveTo>
                  <a:cubicBezTo>
                    <a:pt x="0" y="37920"/>
                    <a:pt x="37920" y="0"/>
                    <a:pt x="84696" y="0"/>
                  </a:cubicBezTo>
                  <a:lnTo>
                    <a:pt x="1653392" y="0"/>
                  </a:lnTo>
                  <a:cubicBezTo>
                    <a:pt x="1700168" y="0"/>
                    <a:pt x="1738088" y="37920"/>
                    <a:pt x="1738088" y="84696"/>
                  </a:cubicBezTo>
                  <a:lnTo>
                    <a:pt x="1738088" y="762260"/>
                  </a:lnTo>
                  <a:cubicBezTo>
                    <a:pt x="1738088" y="809036"/>
                    <a:pt x="1700168" y="846956"/>
                    <a:pt x="1653392" y="846956"/>
                  </a:cubicBezTo>
                  <a:lnTo>
                    <a:pt x="84696" y="846956"/>
                  </a:lnTo>
                  <a:cubicBezTo>
                    <a:pt x="37920" y="846956"/>
                    <a:pt x="0" y="809036"/>
                    <a:pt x="0" y="762260"/>
                  </a:cubicBezTo>
                  <a:lnTo>
                    <a:pt x="0" y="8469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3371" tIns="283684" rIns="71945" bIns="71945" numCol="1" spcCol="1270" anchor="t" anchorCtr="0">
              <a:noAutofit/>
            </a:bodyPr>
            <a:lstStyle/>
            <a:p>
              <a:pPr marL="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47745" y="1565184"/>
              <a:ext cx="1828800" cy="914400"/>
            </a:xfrm>
            <a:custGeom>
              <a:avLst/>
              <a:gdLst>
                <a:gd name="connsiteX0" fmla="*/ 0 w 1738088"/>
                <a:gd name="connsiteY0" fmla="*/ 84696 h 846956"/>
                <a:gd name="connsiteX1" fmla="*/ 84696 w 1738088"/>
                <a:gd name="connsiteY1" fmla="*/ 0 h 846956"/>
                <a:gd name="connsiteX2" fmla="*/ 1653392 w 1738088"/>
                <a:gd name="connsiteY2" fmla="*/ 0 h 846956"/>
                <a:gd name="connsiteX3" fmla="*/ 1738088 w 1738088"/>
                <a:gd name="connsiteY3" fmla="*/ 84696 h 846956"/>
                <a:gd name="connsiteX4" fmla="*/ 1738088 w 1738088"/>
                <a:gd name="connsiteY4" fmla="*/ 762260 h 846956"/>
                <a:gd name="connsiteX5" fmla="*/ 1653392 w 1738088"/>
                <a:gd name="connsiteY5" fmla="*/ 846956 h 846956"/>
                <a:gd name="connsiteX6" fmla="*/ 84696 w 1738088"/>
                <a:gd name="connsiteY6" fmla="*/ 846956 h 846956"/>
                <a:gd name="connsiteX7" fmla="*/ 0 w 1738088"/>
                <a:gd name="connsiteY7" fmla="*/ 762260 h 846956"/>
                <a:gd name="connsiteX8" fmla="*/ 0 w 1738088"/>
                <a:gd name="connsiteY8" fmla="*/ 84696 h 84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088" h="846956">
                  <a:moveTo>
                    <a:pt x="0" y="84696"/>
                  </a:moveTo>
                  <a:cubicBezTo>
                    <a:pt x="0" y="37920"/>
                    <a:pt x="37920" y="0"/>
                    <a:pt x="84696" y="0"/>
                  </a:cubicBezTo>
                  <a:lnTo>
                    <a:pt x="1653392" y="0"/>
                  </a:lnTo>
                  <a:cubicBezTo>
                    <a:pt x="1700168" y="0"/>
                    <a:pt x="1738088" y="37920"/>
                    <a:pt x="1738088" y="84696"/>
                  </a:cubicBezTo>
                  <a:lnTo>
                    <a:pt x="1738088" y="762260"/>
                  </a:lnTo>
                  <a:cubicBezTo>
                    <a:pt x="1738088" y="809036"/>
                    <a:pt x="1700168" y="846956"/>
                    <a:pt x="1653392" y="846956"/>
                  </a:cubicBezTo>
                  <a:lnTo>
                    <a:pt x="84696" y="846956"/>
                  </a:lnTo>
                  <a:cubicBezTo>
                    <a:pt x="37920" y="846956"/>
                    <a:pt x="0" y="809036"/>
                    <a:pt x="0" y="762260"/>
                  </a:cubicBezTo>
                  <a:lnTo>
                    <a:pt x="0" y="8469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3371" tIns="283684" rIns="71945" bIns="71945" numCol="1" spcCol="1270" anchor="t" anchorCtr="0">
              <a:noAutofit/>
            </a:bodyPr>
            <a:lstStyle/>
            <a:p>
              <a:pPr marL="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547745" y="4663917"/>
              <a:ext cx="1828800" cy="914400"/>
            </a:xfrm>
            <a:custGeom>
              <a:avLst/>
              <a:gdLst>
                <a:gd name="connsiteX0" fmla="*/ 0 w 1738088"/>
                <a:gd name="connsiteY0" fmla="*/ 84696 h 846956"/>
                <a:gd name="connsiteX1" fmla="*/ 84696 w 1738088"/>
                <a:gd name="connsiteY1" fmla="*/ 0 h 846956"/>
                <a:gd name="connsiteX2" fmla="*/ 1653392 w 1738088"/>
                <a:gd name="connsiteY2" fmla="*/ 0 h 846956"/>
                <a:gd name="connsiteX3" fmla="*/ 1738088 w 1738088"/>
                <a:gd name="connsiteY3" fmla="*/ 84696 h 846956"/>
                <a:gd name="connsiteX4" fmla="*/ 1738088 w 1738088"/>
                <a:gd name="connsiteY4" fmla="*/ 762260 h 846956"/>
                <a:gd name="connsiteX5" fmla="*/ 1653392 w 1738088"/>
                <a:gd name="connsiteY5" fmla="*/ 846956 h 846956"/>
                <a:gd name="connsiteX6" fmla="*/ 84696 w 1738088"/>
                <a:gd name="connsiteY6" fmla="*/ 846956 h 846956"/>
                <a:gd name="connsiteX7" fmla="*/ 0 w 1738088"/>
                <a:gd name="connsiteY7" fmla="*/ 762260 h 846956"/>
                <a:gd name="connsiteX8" fmla="*/ 0 w 1738088"/>
                <a:gd name="connsiteY8" fmla="*/ 84696 h 84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8088" h="846956">
                  <a:moveTo>
                    <a:pt x="0" y="84696"/>
                  </a:moveTo>
                  <a:cubicBezTo>
                    <a:pt x="0" y="37920"/>
                    <a:pt x="37920" y="0"/>
                    <a:pt x="84696" y="0"/>
                  </a:cubicBezTo>
                  <a:lnTo>
                    <a:pt x="1653392" y="0"/>
                  </a:lnTo>
                  <a:cubicBezTo>
                    <a:pt x="1700168" y="0"/>
                    <a:pt x="1738088" y="37920"/>
                    <a:pt x="1738088" y="84696"/>
                  </a:cubicBezTo>
                  <a:lnTo>
                    <a:pt x="1738088" y="762260"/>
                  </a:lnTo>
                  <a:cubicBezTo>
                    <a:pt x="1738088" y="809036"/>
                    <a:pt x="1700168" y="846956"/>
                    <a:pt x="1653392" y="846956"/>
                  </a:cubicBezTo>
                  <a:lnTo>
                    <a:pt x="84696" y="846956"/>
                  </a:lnTo>
                  <a:cubicBezTo>
                    <a:pt x="37920" y="846956"/>
                    <a:pt x="0" y="809036"/>
                    <a:pt x="0" y="762260"/>
                  </a:cubicBezTo>
                  <a:lnTo>
                    <a:pt x="0" y="8469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3371" tIns="283684" rIns="71945" bIns="71945" numCol="1" spcCol="1270" anchor="t" anchorCtr="0">
              <a:noAutofit/>
            </a:bodyPr>
            <a:lstStyle/>
            <a:p>
              <a:pPr marL="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b="1" kern="1200" dirty="0">
                <a:latin typeface="Helvetica Neue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82118" y="1848835"/>
              <a:ext cx="1761667" cy="1695256"/>
            </a:xfrm>
            <a:custGeom>
              <a:avLst/>
              <a:gdLst>
                <a:gd name="connsiteX0" fmla="*/ 0 w 1695255"/>
                <a:gd name="connsiteY0" fmla="*/ 1761666 h 1761666"/>
                <a:gd name="connsiteX1" fmla="*/ 1695255 w 1695255"/>
                <a:gd name="connsiteY1" fmla="*/ 0 h 1761666"/>
                <a:gd name="connsiteX2" fmla="*/ 1695255 w 1695255"/>
                <a:gd name="connsiteY2" fmla="*/ 1761666 h 1761666"/>
                <a:gd name="connsiteX3" fmla="*/ 0 w 1695255"/>
                <a:gd name="connsiteY3" fmla="*/ 1761666 h 17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55" h="1761666">
                  <a:moveTo>
                    <a:pt x="0" y="1"/>
                  </a:moveTo>
                  <a:cubicBezTo>
                    <a:pt x="936263" y="1"/>
                    <a:pt x="1695255" y="788725"/>
                    <a:pt x="1695255" y="1761665"/>
                  </a:cubicBezTo>
                  <a:lnTo>
                    <a:pt x="0" y="1761665"/>
                  </a:lnTo>
                  <a:lnTo>
                    <a:pt x="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1" tIns="638770" rIns="65822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latin typeface="Helvetica Neue"/>
                </a:rPr>
                <a:t>Your Faculty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81696" y="3530378"/>
              <a:ext cx="1761666" cy="1695256"/>
            </a:xfrm>
            <a:custGeom>
              <a:avLst/>
              <a:gdLst>
                <a:gd name="connsiteX0" fmla="*/ 0 w 1761666"/>
                <a:gd name="connsiteY0" fmla="*/ 1695255 h 1695255"/>
                <a:gd name="connsiteX1" fmla="*/ 1761666 w 1761666"/>
                <a:gd name="connsiteY1" fmla="*/ 0 h 1695255"/>
                <a:gd name="connsiteX2" fmla="*/ 1761666 w 1761666"/>
                <a:gd name="connsiteY2" fmla="*/ 1695255 h 1695255"/>
                <a:gd name="connsiteX3" fmla="*/ 0 w 1761666"/>
                <a:gd name="connsiteY3" fmla="*/ 1695255 h 169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1666" h="1695255">
                  <a:moveTo>
                    <a:pt x="1761666" y="0"/>
                  </a:moveTo>
                  <a:cubicBezTo>
                    <a:pt x="1761666" y="936263"/>
                    <a:pt x="972941" y="1695255"/>
                    <a:pt x="0" y="1695255"/>
                  </a:cubicBezTo>
                  <a:lnTo>
                    <a:pt x="0" y="0"/>
                  </a:lnTo>
                  <a:lnTo>
                    <a:pt x="176166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7" rIns="643996" bIns="62454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Helvetica Neue"/>
                </a:rPr>
                <a:t>Your Co-Workers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10405" y="3530358"/>
              <a:ext cx="1761667" cy="1695256"/>
            </a:xfrm>
            <a:custGeom>
              <a:avLst/>
              <a:gdLst>
                <a:gd name="connsiteX0" fmla="*/ 0 w 1695255"/>
                <a:gd name="connsiteY0" fmla="*/ 1761666 h 1761666"/>
                <a:gd name="connsiteX1" fmla="*/ 1695255 w 1695255"/>
                <a:gd name="connsiteY1" fmla="*/ 0 h 1761666"/>
                <a:gd name="connsiteX2" fmla="*/ 1695255 w 1695255"/>
                <a:gd name="connsiteY2" fmla="*/ 1761666 h 1761666"/>
                <a:gd name="connsiteX3" fmla="*/ 0 w 1695255"/>
                <a:gd name="connsiteY3" fmla="*/ 1761666 h 17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55" h="1761666">
                  <a:moveTo>
                    <a:pt x="1695255" y="1761665"/>
                  </a:moveTo>
                  <a:cubicBezTo>
                    <a:pt x="758992" y="1761665"/>
                    <a:pt x="0" y="972941"/>
                    <a:pt x="0" y="1"/>
                  </a:cubicBezTo>
                  <a:lnTo>
                    <a:pt x="1695255" y="1"/>
                  </a:lnTo>
                  <a:lnTo>
                    <a:pt x="1695255" y="17616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997" tIns="128017" rIns="128016" bIns="6245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Helvetica Neue"/>
                </a:rPr>
                <a:t>Caltech</a:t>
              </a:r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4110991" y="3182918"/>
              <a:ext cx="718334" cy="624638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Circular Arrow 14"/>
            <p:cNvSpPr/>
            <p:nvPr/>
          </p:nvSpPr>
          <p:spPr>
            <a:xfrm rot="10800000">
              <a:off x="4116372" y="3281877"/>
              <a:ext cx="718334" cy="624638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61863" y="4705618"/>
              <a:ext cx="16005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/>
                </a:rPr>
                <a:t>Participate in keeping lab safe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0625" y="1612702"/>
              <a:ext cx="1463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/>
                </a:rPr>
                <a:t>Ensures safe working environment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2664" y="4702625"/>
              <a:ext cx="1825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Helvetica Neue"/>
                </a:rPr>
                <a:t>Provide training, assessments, inspections</a:t>
              </a:r>
              <a:endParaRPr lang="en-US" sz="1600" dirty="0"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7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DDDA-2611-48B8-98B1-D4A7309D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03" y="114844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Research Safety</a:t>
            </a:r>
          </a:p>
        </p:txBody>
      </p:sp>
      <p:pic>
        <p:nvPicPr>
          <p:cNvPr id="27" name="Picture 26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136487BD-85EF-4A7A-B34E-59C7B2CC7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6705600" y="2575183"/>
            <a:ext cx="1612559" cy="274466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A8A15FE-C01E-4AEE-9366-438672618C49}"/>
              </a:ext>
            </a:extLst>
          </p:cNvPr>
          <p:cNvSpPr txBox="1"/>
          <p:nvPr/>
        </p:nvSpPr>
        <p:spPr>
          <a:xfrm>
            <a:off x="1874729" y="2678022"/>
            <a:ext cx="1022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Management of design services w iterative reviews 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Facilitate project permitting and other approvals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Validate  budget and schedules</a:t>
            </a: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10A8084D-1AEC-4A44-8055-B041E670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997109" y="2562483"/>
            <a:ext cx="1612559" cy="2744668"/>
          </a:xfrm>
          <a:prstGeom prst="rect">
            <a:avLst/>
          </a:prstGeom>
        </p:spPr>
      </p:pic>
      <p:pic>
        <p:nvPicPr>
          <p:cNvPr id="30" name="Picture 29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D1016D29-6B99-4457-B3CB-E526EB7F6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2901121" y="2562483"/>
            <a:ext cx="1612559" cy="2744668"/>
          </a:xfrm>
          <a:prstGeom prst="rect">
            <a:avLst/>
          </a:prstGeom>
        </p:spPr>
      </p:pic>
      <p:pic>
        <p:nvPicPr>
          <p:cNvPr id="35" name="Picture 34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CBD30292-DA3C-4997-B060-7201DF9FF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4801588" y="2562483"/>
            <a:ext cx="1612559" cy="2744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06874-BF5D-4C84-AC92-F2FC60D40924}"/>
              </a:ext>
            </a:extLst>
          </p:cNvPr>
          <p:cNvSpPr txBox="1"/>
          <p:nvPr/>
        </p:nvSpPr>
        <p:spPr>
          <a:xfrm>
            <a:off x="997110" y="4602736"/>
            <a:ext cx="160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Biological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E0AB4-A3B0-4166-9DE0-B9CFFE1E7D69}"/>
              </a:ext>
            </a:extLst>
          </p:cNvPr>
          <p:cNvSpPr txBox="1"/>
          <p:nvPr/>
        </p:nvSpPr>
        <p:spPr>
          <a:xfrm>
            <a:off x="2890481" y="4621271"/>
            <a:ext cx="161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bg1"/>
                </a:solidFill>
              </a:rPr>
              <a:t>Chemical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F2E23-112F-4D4F-8823-F82B3BCB2C40}"/>
              </a:ext>
            </a:extLst>
          </p:cNvPr>
          <p:cNvSpPr txBox="1"/>
          <p:nvPr/>
        </p:nvSpPr>
        <p:spPr>
          <a:xfrm>
            <a:off x="4808681" y="4625830"/>
            <a:ext cx="160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400" b="1" dirty="0">
                <a:solidFill>
                  <a:schemeClr val="bg1"/>
                </a:solidFill>
              </a:rPr>
              <a:t>Laser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95B6F-C915-42D4-B76F-D17BB8DE0DC8}"/>
              </a:ext>
            </a:extLst>
          </p:cNvPr>
          <p:cNvSpPr txBox="1"/>
          <p:nvPr/>
        </p:nvSpPr>
        <p:spPr>
          <a:xfrm>
            <a:off x="6702054" y="4630440"/>
            <a:ext cx="160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2"/>
              </a:buClr>
            </a:pPr>
            <a:r>
              <a:rPr lang="en-US" sz="2000" b="1" dirty="0">
                <a:solidFill>
                  <a:schemeClr val="bg1"/>
                </a:solidFill>
              </a:rPr>
              <a:t>Radiological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5C7287-FFEC-425F-96D5-7547F31AE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522" b="25591"/>
          <a:stretch/>
        </p:blipFill>
        <p:spPr>
          <a:xfrm>
            <a:off x="1109726" y="3086051"/>
            <a:ext cx="1383780" cy="1204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184C71-3713-4068-A7AD-3E9818C81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62" t="45650" r="77662" b="32615"/>
          <a:stretch/>
        </p:blipFill>
        <p:spPr>
          <a:xfrm>
            <a:off x="3012433" y="3098408"/>
            <a:ext cx="1389935" cy="1204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70DA7-14B4-41A3-A3CB-DEAA885A6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25" t="-1" r="24945" b="25592"/>
          <a:stretch/>
        </p:blipFill>
        <p:spPr>
          <a:xfrm>
            <a:off x="4913871" y="3110765"/>
            <a:ext cx="1411099" cy="1204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E00CB-3144-4699-923C-D943D272D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18" r="1047" b="24400"/>
          <a:stretch/>
        </p:blipFill>
        <p:spPr>
          <a:xfrm>
            <a:off x="6785920" y="3125841"/>
            <a:ext cx="1451919" cy="1223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7748" y="5622507"/>
            <a:ext cx="756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EHS provides written Programs and supporting information for each research safety discipline, which are available on the EHS website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7342" y="367971"/>
            <a:ext cx="6865354" cy="898463"/>
            <a:chOff x="1020098" y="1698171"/>
            <a:chExt cx="6865354" cy="8984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D6DBAE-ED5A-48B1-BDAF-CFF1AAABA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687" r="59303" b="-1"/>
            <a:stretch/>
          </p:blipFill>
          <p:spPr>
            <a:xfrm>
              <a:off x="1020098" y="1698171"/>
              <a:ext cx="2768131" cy="89846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607358" y="1989574"/>
              <a:ext cx="4278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Environmental Health and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58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DDDA-2611-48B8-98B1-D4A7309D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6" y="103063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EHS Support to Campus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8A15FE-C01E-4AEE-9366-438672618C49}"/>
              </a:ext>
            </a:extLst>
          </p:cNvPr>
          <p:cNvSpPr txBox="1"/>
          <p:nvPr/>
        </p:nvSpPr>
        <p:spPr>
          <a:xfrm>
            <a:off x="1569929" y="2678022"/>
            <a:ext cx="1022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Management of design services w iterative reviews 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Facilitate project permitting and other approvals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Validate  budget and schedules</a:t>
            </a: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10A8084D-1AEC-4A44-8055-B041E670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573439" y="2528688"/>
            <a:ext cx="2359811" cy="2468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06874-BF5D-4C84-AC92-F2FC60D40924}"/>
              </a:ext>
            </a:extLst>
          </p:cNvPr>
          <p:cNvSpPr txBox="1"/>
          <p:nvPr/>
        </p:nvSpPr>
        <p:spPr>
          <a:xfrm>
            <a:off x="145727" y="4390593"/>
            <a:ext cx="284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Assess Hazards</a:t>
            </a:r>
          </a:p>
        </p:txBody>
      </p:sp>
      <p:pic>
        <p:nvPicPr>
          <p:cNvPr id="18" name="Picture 17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A1961428-21E9-4E60-B0DC-A3933DCEF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3224704" y="2555359"/>
            <a:ext cx="2359811" cy="2468492"/>
          </a:xfrm>
          <a:prstGeom prst="rect">
            <a:avLst/>
          </a:prstGeom>
        </p:spPr>
      </p:pic>
      <p:pic>
        <p:nvPicPr>
          <p:cNvPr id="19" name="Picture 18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D180268E-D334-429E-A0FE-E7CB23E6E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0" t="33558" r="2530" b="8014"/>
          <a:stretch/>
        </p:blipFill>
        <p:spPr>
          <a:xfrm>
            <a:off x="5875968" y="2555359"/>
            <a:ext cx="2359811" cy="2468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8C29E-51CB-4853-B5FB-4C34265F9338}"/>
              </a:ext>
            </a:extLst>
          </p:cNvPr>
          <p:cNvSpPr txBox="1"/>
          <p:nvPr/>
        </p:nvSpPr>
        <p:spPr>
          <a:xfrm>
            <a:off x="3224704" y="4413248"/>
            <a:ext cx="235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Train Personnel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FE9C9-4B62-424D-B47B-56F89C74A3CA}"/>
              </a:ext>
            </a:extLst>
          </p:cNvPr>
          <p:cNvSpPr txBox="1"/>
          <p:nvPr/>
        </p:nvSpPr>
        <p:spPr>
          <a:xfrm>
            <a:off x="5875968" y="4216226"/>
            <a:ext cx="23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Respond to Incidents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43C2DB-4D76-4A3A-A72D-5F93E12A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57" y="2886483"/>
            <a:ext cx="1648552" cy="1280160"/>
          </a:xfrm>
          <a:prstGeom prst="rect">
            <a:avLst/>
          </a:prstGeom>
        </p:spPr>
      </p:pic>
      <p:pic>
        <p:nvPicPr>
          <p:cNvPr id="14" name="Picture 13" descr="Chemists in the laboratory">
            <a:extLst>
              <a:ext uri="{FF2B5EF4-FFF2-40B4-BE49-F238E27FC236}">
                <a16:creationId xmlns:a16="http://schemas.microsoft.com/office/drawing/2014/main" id="{722C6295-482D-40F7-914A-47C6B46CDB63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7493"/>
          <a:stretch/>
        </p:blipFill>
        <p:spPr>
          <a:xfrm>
            <a:off x="3620739" y="2924903"/>
            <a:ext cx="1645920" cy="1280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B6A50931-AE07-444D-9F91-B7F15747F8D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444" y="2898113"/>
            <a:ext cx="1645920" cy="1280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573439" y="313129"/>
            <a:ext cx="6865354" cy="898463"/>
            <a:chOff x="1020098" y="1698171"/>
            <a:chExt cx="6865354" cy="8984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FD6DBAE-ED5A-48B1-BDAF-CFF1AAABA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87" r="59303" b="-1"/>
            <a:stretch/>
          </p:blipFill>
          <p:spPr>
            <a:xfrm>
              <a:off x="1020098" y="1698171"/>
              <a:ext cx="2768131" cy="89846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07358" y="1989574"/>
              <a:ext cx="4278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Environmental Health and 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10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28" y="49869"/>
            <a:ext cx="4443372" cy="6665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8888" y="1714499"/>
            <a:ext cx="417671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8366" y="3241501"/>
            <a:ext cx="1082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ASSISTANCE WITH SOPs</a:t>
            </a:r>
          </a:p>
        </p:txBody>
      </p:sp>
    </p:spTree>
    <p:extLst>
      <p:ext uri="{BB962C8B-B14F-4D97-AF65-F5344CB8AC3E}">
        <p14:creationId xmlns:p14="http://schemas.microsoft.com/office/powerpoint/2010/main" val="29447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8438" y="754082"/>
            <a:ext cx="7680961" cy="5948412"/>
            <a:chOff x="683393" y="1010652"/>
            <a:chExt cx="7055318" cy="5447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281" t="1369" r="3421" b="1704"/>
            <a:stretch/>
          </p:blipFill>
          <p:spPr>
            <a:xfrm>
              <a:off x="683393" y="1010652"/>
              <a:ext cx="7055318" cy="54478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9646" y="1106905"/>
              <a:ext cx="4042611" cy="19346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174" y="-23331"/>
            <a:ext cx="8229600" cy="882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Required Training from Safety Office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258438" y="871580"/>
            <a:ext cx="4916129" cy="19325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Helvetica Neue"/>
              </a:rPr>
              <a:t>Find Training Matrix on EHS Website </a:t>
            </a:r>
            <a:r>
              <a:rPr lang="en-US" sz="2400" dirty="0">
                <a:latin typeface="Helvetica Neue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Helvetica Neue"/>
              </a:rPr>
              <a:t> Training tab</a:t>
            </a:r>
          </a:p>
          <a:p>
            <a:r>
              <a:rPr lang="en-US" sz="2400" dirty="0">
                <a:latin typeface="Helvetica Neue"/>
              </a:rPr>
              <a:t>EHS offers additional trainings</a:t>
            </a:r>
          </a:p>
          <a:p>
            <a:r>
              <a:rPr lang="en-US" sz="2400" b="1" dirty="0">
                <a:latin typeface="Helvetica Neue"/>
              </a:rPr>
              <a:t>Postdocs working in wet labs need Lab Safety Orientation</a:t>
            </a:r>
          </a:p>
        </p:txBody>
      </p:sp>
    </p:spTree>
    <p:extLst>
      <p:ext uri="{BB962C8B-B14F-4D97-AF65-F5344CB8AC3E}">
        <p14:creationId xmlns:p14="http://schemas.microsoft.com/office/powerpoint/2010/main" val="53012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067E3F4-404C-4F65-AE98-4D4B38C46FED}"/>
              </a:ext>
            </a:extLst>
          </p:cNvPr>
          <p:cNvGrpSpPr/>
          <p:nvPr/>
        </p:nvGrpSpPr>
        <p:grpSpPr>
          <a:xfrm>
            <a:off x="543525" y="184625"/>
            <a:ext cx="7988565" cy="2226962"/>
            <a:chOff x="543525" y="184625"/>
            <a:chExt cx="7988565" cy="22269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C1508-2AC5-4AD8-9777-BAA1E1EA0487}"/>
                </a:ext>
              </a:extLst>
            </p:cNvPr>
            <p:cNvSpPr/>
            <p:nvPr/>
          </p:nvSpPr>
          <p:spPr>
            <a:xfrm>
              <a:off x="611910" y="184625"/>
              <a:ext cx="7920180" cy="1245590"/>
            </a:xfrm>
            <a:prstGeom prst="rect">
              <a:avLst/>
            </a:prstGeom>
            <a:solidFill>
              <a:schemeClr val="accent2">
                <a:lumMod val="90000"/>
                <a:lumOff val="10000"/>
              </a:schemeClr>
            </a:solidFill>
            <a:ln>
              <a:solidFill>
                <a:schemeClr val="accent2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INCIDENT REPORTING &amp; INJURY RESPONSE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IMMEDIATELY REPORT ANY KIND / ANY 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DA33-5E06-4B28-9134-C761331C1123}"/>
                </a:ext>
              </a:extLst>
            </p:cNvPr>
            <p:cNvSpPr txBox="1"/>
            <p:nvPr/>
          </p:nvSpPr>
          <p:spPr>
            <a:xfrm>
              <a:off x="543525" y="1498342"/>
              <a:ext cx="74910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CALL x5000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(campus phone)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or 626-395-5000*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B9F9A0-CB68-401D-B1EF-D9E5DE13196C}"/>
                </a:ext>
              </a:extLst>
            </p:cNvPr>
            <p:cNvSpPr txBox="1"/>
            <p:nvPr/>
          </p:nvSpPr>
          <p:spPr>
            <a:xfrm>
              <a:off x="1461180" y="2073033"/>
              <a:ext cx="622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*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ADD THIS NUMBER TO YOUR CELL PHONE-Caltech</a:t>
              </a:r>
              <a:r>
                <a:rPr kumimoji="0" lang="en-US" sz="1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Arial" panose="020B0604020202020204" pitchFamily="34" charset="0"/>
                </a:rPr>
                <a:t> Security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D44DB5A-DDA9-4A7A-9881-96D881A352A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2" y="2806350"/>
            <a:ext cx="2723128" cy="3894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4342" y="247661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EHS Response to Incidents</a:t>
            </a:r>
          </a:p>
        </p:txBody>
      </p:sp>
    </p:spTree>
    <p:extLst>
      <p:ext uri="{BB962C8B-B14F-4D97-AF65-F5344CB8AC3E}">
        <p14:creationId xmlns:p14="http://schemas.microsoft.com/office/powerpoint/2010/main" val="39345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30"/>
            <a:ext cx="8229600" cy="750294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59" y="911467"/>
            <a:ext cx="8591339" cy="4983165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Ergonomic Evaluations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Hazardous Waste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Shipping of hazardous materials (chemical, biological, radiological, batteries) 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Other resources available on EHS website: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safety@caltech.edu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117"/>
            <a:ext cx="9144000" cy="9144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We Want to Help You Stay Safe!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29873" y="2907772"/>
            <a:ext cx="6934200" cy="3505200"/>
          </a:xfrm>
        </p:spPr>
        <p:txBody>
          <a:bodyPr lIns="90488" tIns="44450" rIns="90488" bIns="44450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600" b="1" dirty="0"/>
              <a:t>Environmental Health and Safety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dirty="0"/>
              <a:t>(626) 395-6727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dirty="0"/>
              <a:t>Keith Spalding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400" dirty="0"/>
              <a:t>M-F 8am-5pm + 24/7 on-call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200" dirty="0">
                <a:hlinkClick r:id="rId2"/>
              </a:rPr>
              <a:t>www.safety.caltech.edu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safety@caltech.edu</a:t>
            </a:r>
            <a:endParaRPr lang="en-US" sz="3200" dirty="0"/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200" u="sng" dirty="0">
                <a:solidFill>
                  <a:schemeClr val="accent1"/>
                </a:solidFill>
              </a:rPr>
              <a:t>Safety.Training@caltech.edu</a:t>
            </a:r>
          </a:p>
          <a:p>
            <a:pPr algn="ctr" eaLnBrk="1" hangingPunct="1"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52222"/>
          <a:stretch/>
        </p:blipFill>
        <p:spPr>
          <a:xfrm>
            <a:off x="3064852" y="1224938"/>
            <a:ext cx="3264243" cy="1666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86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tech-ppt-template-option_b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b Safety Training 2013_R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ltech-01">
  <a:themeElements>
    <a:clrScheme name="Custom 1">
      <a:dk1>
        <a:srgbClr val="000000"/>
      </a:dk1>
      <a:lt1>
        <a:srgbClr val="FFFFFF"/>
      </a:lt1>
      <a:dk2>
        <a:srgbClr val="76777B"/>
      </a:dk2>
      <a:lt2>
        <a:srgbClr val="EEECE1"/>
      </a:lt2>
      <a:accent1>
        <a:srgbClr val="FF6E1E"/>
      </a:accent1>
      <a:accent2>
        <a:srgbClr val="003B4C"/>
      </a:accent2>
      <a:accent3>
        <a:srgbClr val="644B78"/>
      </a:accent3>
      <a:accent4>
        <a:srgbClr val="7B303E"/>
      </a:accent4>
      <a:accent5>
        <a:srgbClr val="005850"/>
      </a:accent5>
      <a:accent6>
        <a:srgbClr val="F0BE00"/>
      </a:accent6>
      <a:hlink>
        <a:srgbClr val="1E988A"/>
      </a:hlink>
      <a:folHlink>
        <a:srgbClr val="73A95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ltech-01" id="{B9F9F604-20E1-464E-8C53-1B6557971938}" vid="{089893A4-0B86-4226-92E7-94D54272855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471</Words>
  <Application>Microsoft Office PowerPoint</Application>
  <PresentationFormat>On-screen Show (4:3)</PresentationFormat>
  <Paragraphs>104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Segoe UI</vt:lpstr>
      <vt:lpstr>Wingdings</vt:lpstr>
      <vt:lpstr>Office Theme</vt:lpstr>
      <vt:lpstr>caltech-ppt-template-option_b</vt:lpstr>
      <vt:lpstr>Lab Safety Training 2013_R</vt:lpstr>
      <vt:lpstr>Caltech-01</vt:lpstr>
      <vt:lpstr>PowerPoint Presentation</vt:lpstr>
      <vt:lpstr>Safety Is Everyone’s Responsibility</vt:lpstr>
      <vt:lpstr>Research Safety</vt:lpstr>
      <vt:lpstr>EHS Support to Campus</vt:lpstr>
      <vt:lpstr>PowerPoint Presentation</vt:lpstr>
      <vt:lpstr>Required Training from Safety Office</vt:lpstr>
      <vt:lpstr>PowerPoint Presentation</vt:lpstr>
      <vt:lpstr>Additional Resources</vt:lpstr>
      <vt:lpstr>We Want to Help You Stay Safe!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Siladke, Nathan A.</dc:creator>
  <cp:lastModifiedBy>Siladke, Nathan A.</cp:lastModifiedBy>
  <cp:revision>38</cp:revision>
  <dcterms:created xsi:type="dcterms:W3CDTF">2021-10-11T18:12:14Z</dcterms:created>
  <dcterms:modified xsi:type="dcterms:W3CDTF">2024-04-12T14:46:24Z</dcterms:modified>
</cp:coreProperties>
</file>